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 Slab"/>
      <p:regular r:id="rId25"/>
      <p:bold r:id="rId26"/>
    </p:embeddedFont>
    <p:embeddedFont>
      <p:font typeface="Roboto Black"/>
      <p:bold r:id="rId27"/>
      <p:boldItalic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Oxanium ExtraLight"/>
      <p:regular r:id="rId37"/>
      <p:bold r:id="rId38"/>
    </p:embeddedFont>
    <p:embeddedFont>
      <p:font typeface="Lato Light"/>
      <p:regular r:id="rId39"/>
      <p:bold r:id="rId40"/>
      <p:italic r:id="rId41"/>
      <p:boldItalic r:id="rId42"/>
    </p:embeddedFont>
    <p:embeddedFont>
      <p:font typeface="Bungee"/>
      <p:regular r:id="rId43"/>
    </p:embeddedFont>
    <p:embeddedFont>
      <p:font typeface="Roboto Light"/>
      <p:regular r:id="rId44"/>
      <p:bold r:id="rId45"/>
      <p:italic r:id="rId46"/>
      <p:boldItalic r:id="rId47"/>
    </p:embeddedFont>
    <p:embeddedFont>
      <p:font typeface="Helvetica Neue Light"/>
      <p:regular r:id="rId48"/>
      <p:bold r:id="rId49"/>
      <p:italic r:id="rId50"/>
      <p:boldItalic r:id="rId51"/>
    </p:embeddedFont>
    <p:embeddedFont>
      <p:font typeface="Roboto Mono Regular"/>
      <p:regular r:id="rId52"/>
      <p:bold r:id="rId53"/>
      <p:italic r:id="rId54"/>
      <p:boldItalic r:id="rId55"/>
    </p:embeddedFont>
    <p:embeddedFont>
      <p:font typeface="Century Gothic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.fntdata"/><Relationship Id="rId42" Type="http://schemas.openxmlformats.org/officeDocument/2006/relationships/font" Target="fonts/LatoLight-boldItalic.fntdata"/><Relationship Id="rId41" Type="http://schemas.openxmlformats.org/officeDocument/2006/relationships/font" Target="fonts/LatoLight-italic.fntdata"/><Relationship Id="rId44" Type="http://schemas.openxmlformats.org/officeDocument/2006/relationships/font" Target="fonts/RobotoLight-regular.fntdata"/><Relationship Id="rId43" Type="http://schemas.openxmlformats.org/officeDocument/2006/relationships/font" Target="fonts/Bungee-regular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Light-regular.fntdata"/><Relationship Id="rId47" Type="http://schemas.openxmlformats.org/officeDocument/2006/relationships/font" Target="fonts/RobotoLight-boldItalic.fntdata"/><Relationship Id="rId49" Type="http://schemas.openxmlformats.org/officeDocument/2006/relationships/font" Target="fonts/HelveticaNeue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3" Type="http://schemas.openxmlformats.org/officeDocument/2006/relationships/font" Target="fonts/RobotoMedium-regular.fntdata"/><Relationship Id="rId32" Type="http://schemas.openxmlformats.org/officeDocument/2006/relationships/font" Target="fonts/Roboto-boldItalic.fntdata"/><Relationship Id="rId35" Type="http://schemas.openxmlformats.org/officeDocument/2006/relationships/font" Target="fonts/RobotoMedium-italic.fntdata"/><Relationship Id="rId34" Type="http://schemas.openxmlformats.org/officeDocument/2006/relationships/font" Target="fonts/RobotoMedium-bold.fntdata"/><Relationship Id="rId37" Type="http://schemas.openxmlformats.org/officeDocument/2006/relationships/font" Target="fonts/OxaniumExtraLight-regular.fntdata"/><Relationship Id="rId36" Type="http://schemas.openxmlformats.org/officeDocument/2006/relationships/font" Target="fonts/RobotoMedium-boldItalic.fntdata"/><Relationship Id="rId39" Type="http://schemas.openxmlformats.org/officeDocument/2006/relationships/font" Target="fonts/LatoLight-regular.fntdata"/><Relationship Id="rId38" Type="http://schemas.openxmlformats.org/officeDocument/2006/relationships/font" Target="fonts/OxaniumExtraLight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RobotoSlab-bold.fntdata"/><Relationship Id="rId25" Type="http://schemas.openxmlformats.org/officeDocument/2006/relationships/font" Target="fonts/RobotoSlab-regular.fntdata"/><Relationship Id="rId28" Type="http://schemas.openxmlformats.org/officeDocument/2006/relationships/font" Target="fonts/RobotoBlack-boldItalic.fntdata"/><Relationship Id="rId27" Type="http://schemas.openxmlformats.org/officeDocument/2006/relationships/font" Target="fonts/RobotoBlack-bold.fntdata"/><Relationship Id="rId29" Type="http://schemas.openxmlformats.org/officeDocument/2006/relationships/font" Target="fonts/Roboto-regular.fntdata"/><Relationship Id="rId51" Type="http://schemas.openxmlformats.org/officeDocument/2006/relationships/font" Target="fonts/HelveticaNeueLight-boldItalic.fntdata"/><Relationship Id="rId50" Type="http://schemas.openxmlformats.org/officeDocument/2006/relationships/font" Target="fonts/HelveticaNeueLight-italic.fntdata"/><Relationship Id="rId53" Type="http://schemas.openxmlformats.org/officeDocument/2006/relationships/font" Target="fonts/RobotoMonoRegular-bold.fntdata"/><Relationship Id="rId52" Type="http://schemas.openxmlformats.org/officeDocument/2006/relationships/font" Target="fonts/RobotoMonoRegular-regular.fntdata"/><Relationship Id="rId11" Type="http://schemas.openxmlformats.org/officeDocument/2006/relationships/slide" Target="slides/slide6.xml"/><Relationship Id="rId55" Type="http://schemas.openxmlformats.org/officeDocument/2006/relationships/font" Target="fonts/RobotoMonoRegular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Regular-italic.fntdata"/><Relationship Id="rId13" Type="http://schemas.openxmlformats.org/officeDocument/2006/relationships/slide" Target="slides/slide8.xml"/><Relationship Id="rId57" Type="http://schemas.openxmlformats.org/officeDocument/2006/relationships/font" Target="fonts/CenturyGothic-bold.fntdata"/><Relationship Id="rId12" Type="http://schemas.openxmlformats.org/officeDocument/2006/relationships/slide" Target="slides/slide7.xml"/><Relationship Id="rId56" Type="http://schemas.openxmlformats.org/officeDocument/2006/relationships/font" Target="fonts/CenturyGothic-regular.fntdata"/><Relationship Id="rId15" Type="http://schemas.openxmlformats.org/officeDocument/2006/relationships/slide" Target="slides/slide10.xml"/><Relationship Id="rId59" Type="http://schemas.openxmlformats.org/officeDocument/2006/relationships/font" Target="fonts/CenturyGothic-boldItalic.fntdata"/><Relationship Id="rId14" Type="http://schemas.openxmlformats.org/officeDocument/2006/relationships/slide" Target="slides/slide9.xml"/><Relationship Id="rId58" Type="http://schemas.openxmlformats.org/officeDocument/2006/relationships/font" Target="fonts/CenturyGothic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ba44b5f1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ba44b5f1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a66164db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a66164db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5503f96ff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b5503f96ff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5503f96ff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b5503f96ff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a7c2d04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a7c2d04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ba7c2d043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ba7c2d043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5503f96ff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5503f96ff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a7c2d043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a7c2d043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a66164db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a66164db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5503f96ff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needs around investing and decision making. lending practices: ETF having casino in their funds, or companies that  which is against ethical religious principles </a:t>
            </a:r>
            <a:endParaRPr/>
          </a:p>
        </p:txBody>
      </p:sp>
      <p:sp>
        <p:nvSpPr>
          <p:cNvPr id="312" name="Google Shape;312;gb5503f96ff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b5503f96f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b5503f96f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a28bc736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a28bc736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5503f96ff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b5503f96ff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a28bc736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da28bc736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6fdc1d504_1_1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6fdc1d504_1_1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Racial injustice across all races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a66164db2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a66164db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Racial injustice across all races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6fdc1d504_1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6fdc1d504_1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6fdc1d504_1_1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b6fdc1d504_1_1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6fdc1d504_1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6fdc1d504_1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2048325"/>
            <a:ext cx="7688100" cy="13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627" y="3553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13" name="Google Shape;13;p2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43434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700425" y="321100"/>
            <a:ext cx="6610200" cy="246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Oxanium ExtraLight"/>
              <a:buNone/>
              <a:defRPr sz="4000">
                <a:solidFill>
                  <a:schemeClr val="lt1"/>
                </a:solidFill>
                <a:latin typeface="Oxanium ExtraLight"/>
                <a:ea typeface="Oxanium ExtraLight"/>
                <a:cs typeface="Oxanium ExtraLight"/>
                <a:sym typeface="Oxanium ExtraLight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1"/>
          <p:cNvSpPr/>
          <p:nvPr/>
        </p:nvSpPr>
        <p:spPr>
          <a:xfrm rot="5400000">
            <a:off x="3739375" y="133700"/>
            <a:ext cx="324300" cy="780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 rot="5400000">
            <a:off x="8135700" y="3182000"/>
            <a:ext cx="324300" cy="170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 txBox="1"/>
          <p:nvPr/>
        </p:nvSpPr>
        <p:spPr>
          <a:xfrm>
            <a:off x="2519325" y="3889175"/>
            <a:ext cx="47913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Vanguard</a:t>
            </a:r>
            <a:endParaRPr b="1"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1914225" y="2876400"/>
            <a:ext cx="5396400" cy="6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Roboto Slab"/>
              <a:buNone/>
              <a:defRPr b="0" sz="22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solidFill>
          <a:srgbClr val="43434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/>
          <p:nvPr/>
        </p:nvSpPr>
        <p:spPr>
          <a:xfrm rot="5400000">
            <a:off x="6686475" y="-2155450"/>
            <a:ext cx="324300" cy="4609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-861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type="title"/>
          </p:nvPr>
        </p:nvSpPr>
        <p:spPr>
          <a:xfrm>
            <a:off x="577600" y="2080650"/>
            <a:ext cx="3300900" cy="12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572550" y="33901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2" type="body"/>
          </p:nvPr>
        </p:nvSpPr>
        <p:spPr>
          <a:xfrm>
            <a:off x="4869425" y="743025"/>
            <a:ext cx="4050900" cy="3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1400"/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1400"/>
            </a:lvl3pPr>
            <a:lvl4pPr indent="-317500" lvl="3" marL="1828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4pPr>
            <a:lvl5pPr indent="-317500" lvl="4" marL="22860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1400"/>
            </a:lvl5pPr>
            <a:lvl6pPr indent="-317500" lvl="5" marL="2743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1400"/>
            </a:lvl6pPr>
            <a:lvl7pPr indent="-317500" lvl="6" marL="3200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 sz="1400"/>
            </a:lvl7pPr>
            <a:lvl8pPr indent="-317500" lvl="7" marL="3657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b="1" sz="1400"/>
            </a:lvl8pPr>
            <a:lvl9pPr indent="-317500" lvl="8" marL="411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b="1" sz="1400"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13"/>
          <p:cNvSpPr/>
          <p:nvPr/>
        </p:nvSpPr>
        <p:spPr>
          <a:xfrm rot="5400000">
            <a:off x="2114775" y="-2136400"/>
            <a:ext cx="324300" cy="457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ft 3/4 image">
  <p:cSld name="SECTION_TITLE_AND_DESCRIPTION_1"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235400" y="962250"/>
            <a:ext cx="1858200" cy="1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232550" y="2271725"/>
            <a:ext cx="18582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None/>
              <a:defRPr sz="1400">
                <a:solidFill>
                  <a:srgbClr val="B7B7B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3/4 image">
  <p:cSld name="SECTION_TITLE_AND_DESCRIPTION_1_1">
    <p:bg>
      <p:bgPr>
        <a:solidFill>
          <a:schemeClr val="accen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7031137" y="962250"/>
            <a:ext cx="1737300" cy="13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7028472" y="2271725"/>
            <a:ext cx="1737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None/>
              <a:defRPr sz="1400">
                <a:solidFill>
                  <a:srgbClr val="CCCCC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1"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F2F1ED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184550" y="4601150"/>
            <a:ext cx="67749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b="1">
                <a:solidFill>
                  <a:srgbClr val="666666"/>
                </a:solidFill>
              </a:defRPr>
            </a:lvl1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hasCustomPrompt="1"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Char char="●"/>
              <a:defRPr b="1" sz="21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○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■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●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○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■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●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900"/>
              <a:buFont typeface="Roboto"/>
              <a:buChar char="○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900"/>
              <a:buFont typeface="Roboto"/>
              <a:buChar char="■"/>
              <a:defRPr b="1" sz="1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98" name="Google Shape;98;p17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solidFill>
          <a:schemeClr val="accent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hasCustomPrompt="1"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  <a:defRPr b="1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4"/>
                </a:solidFill>
              </a:defRPr>
            </a:lvl1pPr>
            <a:lvl2pPr lvl="1" rtl="0">
              <a:buNone/>
              <a:defRPr>
                <a:solidFill>
                  <a:schemeClr val="accent4"/>
                </a:solidFill>
              </a:defRPr>
            </a:lvl2pPr>
            <a:lvl3pPr lvl="2" rtl="0">
              <a:buNone/>
              <a:defRPr>
                <a:solidFill>
                  <a:schemeClr val="accent4"/>
                </a:solidFill>
              </a:defRPr>
            </a:lvl3pPr>
            <a:lvl4pPr lvl="3" rtl="0">
              <a:buNone/>
              <a:defRPr>
                <a:solidFill>
                  <a:schemeClr val="accent4"/>
                </a:solidFill>
              </a:defRPr>
            </a:lvl4pPr>
            <a:lvl5pPr lvl="4" rtl="0">
              <a:buNone/>
              <a:defRPr>
                <a:solidFill>
                  <a:schemeClr val="accent4"/>
                </a:solidFill>
              </a:defRPr>
            </a:lvl5pPr>
            <a:lvl6pPr lvl="5" rtl="0">
              <a:buNone/>
              <a:defRPr>
                <a:solidFill>
                  <a:schemeClr val="accent4"/>
                </a:solidFill>
              </a:defRPr>
            </a:lvl6pPr>
            <a:lvl7pPr lvl="6" rtl="0">
              <a:buNone/>
              <a:defRPr>
                <a:solidFill>
                  <a:schemeClr val="accent4"/>
                </a:solidFill>
              </a:defRPr>
            </a:lvl7pPr>
            <a:lvl8pPr lvl="7" rtl="0">
              <a:buNone/>
              <a:defRPr>
                <a:solidFill>
                  <a:schemeClr val="accent4"/>
                </a:solidFill>
              </a:defRPr>
            </a:lvl8pPr>
            <a:lvl9pPr lvl="8" rtl="0">
              <a:buNone/>
              <a:defRPr>
                <a:solidFill>
                  <a:schemeClr val="accent4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105" name="Google Shape;105;p18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 1">
  <p:cSld name="BIG_NUMBER_1_1">
    <p:bg>
      <p:bgPr>
        <a:solidFill>
          <a:schemeClr val="accent6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hasCustomPrompt="1"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●"/>
              <a:defRPr b="1" sz="1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●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○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Roboto"/>
              <a:buChar char="■"/>
              <a:defRPr b="1" sz="16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6"/>
                </a:solidFill>
              </a:defRPr>
            </a:lvl1pPr>
            <a:lvl2pPr lvl="1" rtl="0">
              <a:buNone/>
              <a:defRPr>
                <a:solidFill>
                  <a:schemeClr val="accent6"/>
                </a:solidFill>
              </a:defRPr>
            </a:lvl2pPr>
            <a:lvl3pPr lvl="2" rtl="0">
              <a:buNone/>
              <a:defRPr>
                <a:solidFill>
                  <a:schemeClr val="accent6"/>
                </a:solidFill>
              </a:defRPr>
            </a:lvl3pPr>
            <a:lvl4pPr lvl="3" rtl="0">
              <a:buNone/>
              <a:defRPr>
                <a:solidFill>
                  <a:schemeClr val="accent6"/>
                </a:solidFill>
              </a:defRPr>
            </a:lvl4pPr>
            <a:lvl5pPr lvl="4" rtl="0">
              <a:buNone/>
              <a:defRPr>
                <a:solidFill>
                  <a:schemeClr val="accent6"/>
                </a:solidFill>
              </a:defRPr>
            </a:lvl5pPr>
            <a:lvl6pPr lvl="5" rtl="0">
              <a:buNone/>
              <a:defRPr>
                <a:solidFill>
                  <a:schemeClr val="accent6"/>
                </a:solidFill>
              </a:defRPr>
            </a:lvl6pPr>
            <a:lvl7pPr lvl="6" rtl="0">
              <a:buNone/>
              <a:defRPr>
                <a:solidFill>
                  <a:schemeClr val="accent6"/>
                </a:solidFill>
              </a:defRPr>
            </a:lvl7pPr>
            <a:lvl8pPr lvl="7" rtl="0">
              <a:buNone/>
              <a:defRPr>
                <a:solidFill>
                  <a:schemeClr val="accent6"/>
                </a:solidFill>
              </a:defRPr>
            </a:lvl8pPr>
            <a:lvl9pPr lvl="8" rtl="0">
              <a:buNone/>
              <a:defRPr>
                <a:solidFill>
                  <a:schemeClr val="accent6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1" name="Google Shape;111;p19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112" name="Google Shape;112;p19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 1 1">
  <p:cSld name="BIG_NUMBER_1_1_1">
    <p:bg>
      <p:bgPr>
        <a:solidFill>
          <a:schemeClr val="accent5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hasCustomPrompt="1" type="title"/>
          </p:nvPr>
        </p:nvSpPr>
        <p:spPr>
          <a:xfrm>
            <a:off x="1262850" y="1343550"/>
            <a:ext cx="6892200" cy="19173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1262850" y="3298225"/>
            <a:ext cx="65976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1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■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■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○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Roboto"/>
              <a:buChar char="■"/>
              <a:defRPr b="1"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8" name="Google Shape;118;p20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119" name="Google Shape;119;p20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729450" y="1322450"/>
            <a:ext cx="7688400" cy="28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Bungee"/>
              <a:buNone/>
              <a:defRPr sz="4800">
                <a:solidFill>
                  <a:schemeClr val="lt2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grpSp>
        <p:nvGrpSpPr>
          <p:cNvPr id="17" name="Google Shape;17;p3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18" name="Google Shape;18;p3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">
  <p:cSld name="TITLE_AND_BODY_1">
    <p:bg>
      <p:bgPr>
        <a:solidFill>
          <a:schemeClr val="accent5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(brand drk)">
  <p:cSld name="color (brand drk)">
    <p:bg>
      <p:bgPr>
        <a:solidFill>
          <a:srgbClr val="43434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Content-Open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172063" y="2114800"/>
            <a:ext cx="87999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"/>
              <a:buNone/>
              <a:defRPr b="1" i="0" sz="3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  <a:defRPr sz="3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1" type="subTitle"/>
          </p:nvPr>
        </p:nvSpPr>
        <p:spPr>
          <a:xfrm>
            <a:off x="172075" y="2906513"/>
            <a:ext cx="8799900" cy="85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4100"/>
              <a:buFont typeface="Roboto Black"/>
              <a:buNone/>
              <a:defRPr sz="4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2" type="subTitle"/>
          </p:nvPr>
        </p:nvSpPr>
        <p:spPr>
          <a:xfrm>
            <a:off x="172063" y="3787000"/>
            <a:ext cx="87999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500"/>
              <a:buFont typeface="Roboto"/>
              <a:buNone/>
              <a:defRPr sz="15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3" name="Google Shape;133;p24"/>
          <p:cNvSpPr/>
          <p:nvPr/>
        </p:nvSpPr>
        <p:spPr>
          <a:xfrm>
            <a:off x="0" y="-5125"/>
            <a:ext cx="9144000" cy="10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492959" y="46490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Text">
  <p:cSld name="Content-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282575" y="415625"/>
            <a:ext cx="790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Roboto Black"/>
              <a:buNone/>
              <a:defRPr i="0" sz="2700" u="none" cap="none" strike="noStrik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434975" y="1119188"/>
            <a:ext cx="7907400" cy="35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"/>
              <a:buChar char="•"/>
              <a:defRPr b="1" i="0" sz="20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oboto"/>
              <a:buChar char="–"/>
              <a:defRPr b="1" i="0" sz="16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&gt;"/>
              <a:defRPr b="1" i="0" sz="1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–"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&gt;"/>
              <a:defRPr b="1" i="0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4325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4325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4325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4325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859530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Content-Open_2_1">
    <p:bg>
      <p:bgPr>
        <a:gradFill>
          <a:gsLst>
            <a:gs pos="0">
              <a:srgbClr val="00B2E1">
                <a:alpha val="0"/>
              </a:srgbClr>
            </a:gs>
            <a:gs pos="38000">
              <a:srgbClr val="00B2E1">
                <a:alpha val="0"/>
              </a:srgbClr>
            </a:gs>
            <a:gs pos="100000">
              <a:schemeClr val="lt2"/>
            </a:gs>
          </a:gsLst>
          <a:lin ang="540070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0" y="0"/>
            <a:ext cx="91440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6000" lIns="36000" spcFirstLastPara="1" rIns="36000" wrap="square" tIns="36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entury Gothic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26"/>
          <p:cNvSpPr txBox="1"/>
          <p:nvPr>
            <p:ph type="title"/>
          </p:nvPr>
        </p:nvSpPr>
        <p:spPr>
          <a:xfrm>
            <a:off x="282575" y="339425"/>
            <a:ext cx="7907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i="0" sz="2100" u="none" cap="none" strike="noStrik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oboto Black"/>
              <a:buNone/>
              <a:defRPr sz="12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859530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ontent-Open_2_2">
    <p:bg>
      <p:bgPr>
        <a:solidFill>
          <a:schemeClr val="accent5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>
              <a:buNone/>
              <a:defRPr>
                <a:solidFill>
                  <a:schemeClr val="lt2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 1">
  <p:cSld name="Content-Open_2_2_1"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/>
          <p:nvPr/>
        </p:nvSpPr>
        <p:spPr>
          <a:xfrm>
            <a:off x="8901303" y="4946901"/>
            <a:ext cx="1059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5"/>
              <a:buFont typeface="Century Gothic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675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28"/>
          <p:cNvSpPr txBox="1"/>
          <p:nvPr>
            <p:ph type="title"/>
          </p:nvPr>
        </p:nvSpPr>
        <p:spPr>
          <a:xfrm>
            <a:off x="282575" y="339425"/>
            <a:ext cx="7907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i="0" sz="1600" u="none" cap="none" strike="noStrike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Medium"/>
              <a:buNone/>
              <a:defRPr sz="1600">
                <a:solidFill>
                  <a:schemeClr val="accent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12" type="sldNum"/>
          </p:nvPr>
        </p:nvSpPr>
        <p:spPr>
          <a:xfrm>
            <a:off x="8516884" y="4657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>
              <a:buNone/>
              <a:defRPr>
                <a:solidFill>
                  <a:schemeClr val="accent4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 1">
  <p:cSld name="Content-Open_2_2_2">
    <p:bg>
      <p:bgPr>
        <a:solidFill>
          <a:schemeClr val="accen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/>
          <p:nvPr/>
        </p:nvSpPr>
        <p:spPr>
          <a:xfrm>
            <a:off x="8901303" y="4946901"/>
            <a:ext cx="1059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5"/>
              <a:buFont typeface="Century Gothic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675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843475" y="876300"/>
            <a:ext cx="7646400" cy="3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9370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9370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○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9370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■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9370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9370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○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9370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■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9370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9370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○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9370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Roboto"/>
              <a:buChar char="■"/>
              <a:defRPr b="1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type="title"/>
          </p:nvPr>
        </p:nvSpPr>
        <p:spPr>
          <a:xfrm>
            <a:off x="282575" y="339425"/>
            <a:ext cx="79074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i="0" sz="1600" u="none" cap="none" strike="noStrike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 Medium"/>
              <a:buNone/>
              <a:defRPr sz="1600">
                <a:solidFill>
                  <a:schemeClr val="lt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Alt-1">
  <p:cSld name="Content Alt-1">
    <p:bg>
      <p:bgPr>
        <a:solidFill>
          <a:schemeClr val="accen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/>
          <p:nvPr/>
        </p:nvSpPr>
        <p:spPr>
          <a:xfrm>
            <a:off x="0" y="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27000" lIns="27000" spcFirstLastPara="1" rIns="27000" wrap="square" tIns="27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r>
              <a:t/>
            </a:r>
            <a:endParaRPr b="1" i="0" sz="2400" u="none" cap="none" strike="noStrike">
              <a:solidFill>
                <a:srgbClr val="99A61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30"/>
          <p:cNvSpPr/>
          <p:nvPr/>
        </p:nvSpPr>
        <p:spPr>
          <a:xfrm>
            <a:off x="8901303" y="4946901"/>
            <a:ext cx="1059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5"/>
              <a:buFont typeface="Century Gothic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675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30"/>
          <p:cNvSpPr txBox="1"/>
          <p:nvPr>
            <p:ph type="title"/>
          </p:nvPr>
        </p:nvSpPr>
        <p:spPr>
          <a:xfrm>
            <a:off x="211025" y="1125825"/>
            <a:ext cx="4149900" cy="31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Bungee"/>
              <a:buNone/>
              <a:defRPr>
                <a:solidFill>
                  <a:srgbClr val="FFFFFF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4766450" y="1257425"/>
            <a:ext cx="4226400" cy="3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1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Char char="●"/>
              <a:defRPr b="1" i="0" sz="1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1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–"/>
              <a:defRPr b="1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&gt;"/>
              <a:defRPr b="1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4325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4325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4325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4325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350"/>
              <a:buFont typeface="Roboto"/>
              <a:buChar char="•"/>
              <a:defRPr b="1" i="0" sz="135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9" name="Google Shape;159;p30"/>
          <p:cNvSpPr txBox="1"/>
          <p:nvPr>
            <p:ph idx="2" type="subTitle"/>
          </p:nvPr>
        </p:nvSpPr>
        <p:spPr>
          <a:xfrm>
            <a:off x="4781025" y="352925"/>
            <a:ext cx="4226400" cy="90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400"/>
              <a:buFont typeface="Roboto"/>
              <a:buNone/>
              <a:def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9450" y="861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9450" y="1621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23850" lvl="1" marL="9144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160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160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160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1600"/>
              </a:spcBef>
              <a:spcAft>
                <a:spcPts val="160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26175" y="4789750"/>
            <a:ext cx="4245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000"/>
            </a:lvl1pPr>
            <a:lvl2pPr lvl="1" rtl="0">
              <a:buNone/>
              <a:defRPr sz="1000"/>
            </a:lvl2pPr>
            <a:lvl3pPr lvl="2" rtl="0">
              <a:buNone/>
              <a:defRPr sz="1000"/>
            </a:lvl3pPr>
            <a:lvl4pPr lvl="3" rtl="0">
              <a:buNone/>
              <a:defRPr sz="1000"/>
            </a:lvl4pPr>
            <a:lvl5pPr lvl="4" rtl="0">
              <a:buNone/>
              <a:defRPr sz="1000"/>
            </a:lvl5pPr>
            <a:lvl6pPr lvl="5" rtl="0">
              <a:buNone/>
              <a:defRPr sz="1000"/>
            </a:lvl6pPr>
            <a:lvl7pPr lvl="6" rtl="0">
              <a:buNone/>
              <a:defRPr sz="1000"/>
            </a:lvl7pPr>
            <a:lvl8pPr lvl="7" rtl="0">
              <a:buNone/>
              <a:defRPr sz="1000"/>
            </a:lvl8pPr>
            <a:lvl9pPr lvl="8" rtl="0">
              <a:buNone/>
              <a:defRPr sz="10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25" name="Google Shape;25;p4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">
  <p:cSld name="Content-Open_2_2_3">
    <p:bg>
      <p:bgPr>
        <a:solidFill>
          <a:schemeClr val="accen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8901303" y="4946901"/>
            <a:ext cx="105900" cy="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5"/>
              <a:buFont typeface="Century Gothic"/>
              <a:buNone/>
            </a:pPr>
            <a:fld id="{00000000-1234-1234-1234-123412341234}" type="slidenum">
              <a:rPr b="0" i="0" lang="en-US" sz="675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b="0" i="0" sz="675" u="none" cap="none" strike="noStrik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843475" y="876300"/>
            <a:ext cx="7646400" cy="290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0050" lvl="0" marL="45720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●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0050" lvl="1" marL="914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○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00050" lvl="2" marL="1371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■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0050" lvl="3" marL="18288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●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00050" lvl="4" marL="22860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○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00050" lvl="5" marL="27432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■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00050" lvl="6" marL="32004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●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00050" lvl="7" marL="3657600" rtl="0" algn="ctr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Roboto"/>
              <a:buChar char="○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00050" lvl="8" marL="4114800" rtl="0" algn="ctr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700"/>
              <a:buFont typeface="Roboto"/>
              <a:buChar char="■"/>
              <a:defRPr b="1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31"/>
          <p:cNvSpPr txBox="1"/>
          <p:nvPr>
            <p:ph type="title"/>
          </p:nvPr>
        </p:nvSpPr>
        <p:spPr>
          <a:xfrm>
            <a:off x="2640725" y="3785100"/>
            <a:ext cx="5849100" cy="54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sz="20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5" name="Google Shape;165;p31"/>
          <p:cNvSpPr txBox="1"/>
          <p:nvPr>
            <p:ph idx="2" type="subTitle"/>
          </p:nvPr>
        </p:nvSpPr>
        <p:spPr>
          <a:xfrm>
            <a:off x="2640775" y="4414350"/>
            <a:ext cx="5849100" cy="59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200"/>
              <a:buFont typeface="Roboto"/>
              <a:buNone/>
              <a:defRPr b="1" sz="12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66" name="Google Shape;16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1325" y="218087"/>
            <a:ext cx="1755226" cy="1316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-Open">
  <p:cSld name="Content-Open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282575" y="415625"/>
            <a:ext cx="7907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b="1" i="0" sz="2700" u="none" cap="none" strike="noStrike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Black"/>
              <a:buNone/>
              <a:defRPr sz="18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519109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>
              <a:buNone/>
              <a:defRPr>
                <a:solidFill>
                  <a:schemeClr val="lt1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08">
          <p15:clr>
            <a:srgbClr val="CCCCCC"/>
          </p15:clr>
        </p15:guide>
        <p15:guide id="2" pos="2405">
          <p15:clr>
            <a:srgbClr val="CCCCCC"/>
          </p15:clr>
        </p15:guide>
        <p15:guide id="3" pos="2741">
          <p15:clr>
            <a:srgbClr val="CCCCCC"/>
          </p15:clr>
        </p15:guide>
        <p15:guide id="4" pos="4938">
          <p15:clr>
            <a:srgbClr val="CCCCCC"/>
          </p15:clr>
        </p15:guide>
        <p15:guide id="5" pos="5274">
          <p15:clr>
            <a:srgbClr val="CCCCCC"/>
          </p15:clr>
        </p15:guide>
        <p15:guide id="6" pos="7472">
          <p15:clr>
            <a:srgbClr val="CCCCC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5B5D7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bg>
      <p:bgPr>
        <a:solidFill>
          <a:srgbClr val="F3F3F3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>
            <p:ph idx="1" type="body"/>
          </p:nvPr>
        </p:nvSpPr>
        <p:spPr>
          <a:xfrm>
            <a:off x="540300" y="44591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1400"/>
            </a:lvl1pPr>
          </a:lstStyle>
          <a:p/>
        </p:txBody>
      </p:sp>
      <p:sp>
        <p:nvSpPr>
          <p:cNvPr id="175" name="Google Shape;175;p34"/>
          <p:cNvSpPr txBox="1"/>
          <p:nvPr>
            <p:ph idx="12" type="sldNum"/>
          </p:nvPr>
        </p:nvSpPr>
        <p:spPr>
          <a:xfrm>
            <a:off x="8400833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/>
            </a:lvl1pPr>
            <a:lvl2pPr lvl="1" rtl="0" algn="r">
              <a:buNone/>
              <a:defRPr/>
            </a:lvl2pPr>
            <a:lvl3pPr lvl="2" rtl="0" algn="r">
              <a:buNone/>
              <a:defRPr/>
            </a:lvl3pPr>
            <a:lvl4pPr lvl="3" rtl="0" algn="r">
              <a:buNone/>
              <a:defRPr/>
            </a:lvl4pPr>
            <a:lvl5pPr lvl="4" rtl="0" algn="r">
              <a:buNone/>
              <a:defRPr/>
            </a:lvl5pPr>
            <a:lvl6pPr lvl="5" rtl="0" algn="r">
              <a:buNone/>
              <a:defRPr/>
            </a:lvl6pPr>
            <a:lvl7pPr lvl="6" rtl="0" algn="r">
              <a:buNone/>
              <a:defRPr/>
            </a:lvl7pPr>
            <a:lvl8pPr lvl="7" rtl="0" algn="r">
              <a:buNone/>
              <a:defRPr/>
            </a:lvl8pPr>
            <a:lvl9pPr lvl="8" rtl="0" algn="r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34"/>
          <p:cNvSpPr txBox="1"/>
          <p:nvPr>
            <p:ph type="title"/>
          </p:nvPr>
        </p:nvSpPr>
        <p:spPr>
          <a:xfrm>
            <a:off x="540300" y="420175"/>
            <a:ext cx="65265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3">
    <p:bg>
      <p:bgPr>
        <a:solidFill>
          <a:srgbClr val="434343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196050" y="556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862526" y="4749850"/>
            <a:ext cx="222600" cy="29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31" name="Google Shape;31;p5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cribe Dark">
  <p:cSld name="TITLE_AND_BODY_1_1">
    <p:bg>
      <p:bgPr>
        <a:solidFill>
          <a:srgbClr val="43434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729450" y="425550"/>
            <a:ext cx="7688700" cy="11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3600"/>
              <a:buNone/>
              <a:defRPr sz="3600">
                <a:solidFill>
                  <a:srgbClr val="FF00FF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729450" y="1680900"/>
            <a:ext cx="7688700" cy="29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b="1" sz="1800">
                <a:solidFill>
                  <a:srgbClr val="CCCCCC"/>
                </a:solidFill>
              </a:defRPr>
            </a:lvl1pPr>
            <a:lvl2pPr indent="-330200" lvl="1" marL="914400" rtl="0"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1600"/>
              <a:buChar char="○"/>
              <a:defRPr b="1" sz="1600">
                <a:solidFill>
                  <a:srgbClr val="CCCCCC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b="1">
                <a:solidFill>
                  <a:srgbClr val="CCCCCC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b="1">
                <a:solidFill>
                  <a:srgbClr val="CCCCCC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b="1">
                <a:solidFill>
                  <a:srgbClr val="CCCCCC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■"/>
              <a:defRPr b="1">
                <a:solidFill>
                  <a:srgbClr val="CCCCCC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●"/>
              <a:defRPr b="1">
                <a:solidFill>
                  <a:srgbClr val="CCCCCC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CCCCCC"/>
              </a:buClr>
              <a:buSzPts val="1400"/>
              <a:buChar char="○"/>
              <a:defRPr b="1">
                <a:solidFill>
                  <a:srgbClr val="CCCCCC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CCCCCC"/>
              </a:buClr>
              <a:buSzPts val="1400"/>
              <a:buChar char="■"/>
              <a:defRPr b="1">
                <a:solidFill>
                  <a:srgbClr val="CCCCCC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" name="Google Shape;37;p6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38" name="Google Shape;38;p6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48450" y="632850"/>
            <a:ext cx="8187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729325" y="1621675"/>
            <a:ext cx="37743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643602" y="1621675"/>
            <a:ext cx="3774300" cy="29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b="1"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 b="1"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 b="1"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 b="1"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 b="1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5" name="Google Shape;45;p7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348450" y="3280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grpSp>
        <p:nvGrpSpPr>
          <p:cNvPr id="50" name="Google Shape;50;p8"/>
          <p:cNvGrpSpPr/>
          <p:nvPr/>
        </p:nvGrpSpPr>
        <p:grpSpPr>
          <a:xfrm>
            <a:off x="0" y="4823400"/>
            <a:ext cx="9144000" cy="320100"/>
            <a:chOff x="0" y="0"/>
            <a:chExt cx="9144000" cy="320100"/>
          </a:xfrm>
        </p:grpSpPr>
        <p:sp>
          <p:nvSpPr>
            <p:cNvPr id="51" name="Google Shape;51;p8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llustrate">
  <p:cSld name="TITLE_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" name="Google Shape;55;p9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56" name="Google Shape;56;p9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501400" y="7852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92625" y="22483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2" name="Google Shape;62;p10"/>
          <p:cNvGrpSpPr/>
          <p:nvPr/>
        </p:nvGrpSpPr>
        <p:grpSpPr>
          <a:xfrm>
            <a:off x="0" y="0"/>
            <a:ext cx="9144000" cy="320100"/>
            <a:chOff x="0" y="0"/>
            <a:chExt cx="9144000" cy="320100"/>
          </a:xfrm>
        </p:grpSpPr>
        <p:sp>
          <p:nvSpPr>
            <p:cNvPr id="63" name="Google Shape;63;p10"/>
            <p:cNvSpPr/>
            <p:nvPr/>
          </p:nvSpPr>
          <p:spPr>
            <a:xfrm>
              <a:off x="0" y="0"/>
              <a:ext cx="7050000" cy="320100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10"/>
            <p:cNvSpPr/>
            <p:nvPr/>
          </p:nvSpPr>
          <p:spPr>
            <a:xfrm>
              <a:off x="7050000" y="0"/>
              <a:ext cx="2094000" cy="320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  <a:effectLst>
              <a:outerShdw rotWithShape="0" algn="bl" dir="5400000" dist="9525">
                <a:srgbClr val="000000"/>
              </a:outerShdw>
            </a:effectLst>
          </p:spPr>
          <p:txBody>
            <a:bodyPr anchorCtr="0" anchor="ctr" bIns="91425" lIns="137150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lt2"/>
                  </a:solidFill>
                  <a:latin typeface="Roboto"/>
                  <a:ea typeface="Roboto"/>
                  <a:cs typeface="Roboto"/>
                  <a:sym typeface="Roboto"/>
                </a:rPr>
                <a:t>Vanguard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b="1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6291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edium"/>
              <a:buChar char="●"/>
              <a:defRPr sz="1600"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■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■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●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edium"/>
              <a:buChar char="○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edium"/>
              <a:buChar char="■"/>
              <a:defRPr>
                <a:solidFill>
                  <a:schemeClr val="dk2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  <a:solidFill>
            <a:srgbClr val="000000">
              <a:alpha val="66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 algn="ctr">
              <a:buNone/>
              <a:defRPr sz="13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barrons.com/articles/womens-retirement-savings-are-way-behind-mens-heres-why-that-gender-gap-persists-51574071201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cnn.com/2021/02/02/health/gender-question-not-always-necessary-wellness/index.html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hyperlink" Target="https://hbr.org/2020/04/companies-cant-ignore-shifting-gender-norm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nline.citi.com/US/JRS/portal/template.do?ID=update-my-name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youtu.be/Oq8OsHeHtvM" TargetMode="External"/><Relationship Id="rId4" Type="http://schemas.openxmlformats.org/officeDocument/2006/relationships/hyperlink" Target="http://www.youtube.com/watch?v=Oq8OsHeHtvM" TargetMode="External"/><Relationship Id="rId5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hyperlink" Target="https://www.nytimes.com/2021/05/14/your-money/faith-based-investing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www.statnews.com/2019/07/24/fitbit-accuracy-dark-ski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hyperlink" Target="https://www.mic.com/articles/124899/the-reason-this-racist-soap-dispenser-doesn-t-work-on-black-ski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hyperlink" Target="https://www.barrons.com/articles/womens-retirement-savings-are-way-behind-mens-heres-why-that-gender-gap-persists-5157407120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ctrTitle"/>
          </p:nvPr>
        </p:nvSpPr>
        <p:spPr>
          <a:xfrm>
            <a:off x="729450" y="2048325"/>
            <a:ext cx="7688100" cy="13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</a:t>
            </a:r>
            <a:br>
              <a:rPr lang="en-US"/>
            </a:br>
            <a:r>
              <a:rPr lang="en-US"/>
              <a:t>Inclusive Design</a:t>
            </a:r>
            <a:endParaRPr/>
          </a:p>
        </p:txBody>
      </p:sp>
      <p:sp>
        <p:nvSpPr>
          <p:cNvPr id="184" name="Google Shape;184;p36"/>
          <p:cNvSpPr txBox="1"/>
          <p:nvPr>
            <p:ph idx="4294967295" type="title"/>
          </p:nvPr>
        </p:nvSpPr>
        <p:spPr>
          <a:xfrm>
            <a:off x="335625" y="659575"/>
            <a:ext cx="4084800" cy="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 3b:</a:t>
            </a:r>
            <a:endParaRPr/>
          </a:p>
        </p:txBody>
      </p:sp>
      <p:sp>
        <p:nvSpPr>
          <p:cNvPr id="185" name="Google Shape;185;p36"/>
          <p:cNvSpPr txBox="1"/>
          <p:nvPr>
            <p:ph idx="1" type="subTitle"/>
          </p:nvPr>
        </p:nvSpPr>
        <p:spPr>
          <a:xfrm>
            <a:off x="729627" y="3553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Marcelo Paiva (30min)</a:t>
            </a:r>
            <a:endParaRPr/>
          </a:p>
        </p:txBody>
      </p:sp>
      <p:sp>
        <p:nvSpPr>
          <p:cNvPr id="186" name="Google Shape;186;p36"/>
          <p:cNvSpPr/>
          <p:nvPr/>
        </p:nvSpPr>
        <p:spPr>
          <a:xfrm>
            <a:off x="8751450" y="4771775"/>
            <a:ext cx="267300" cy="2673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 txBox="1"/>
          <p:nvPr>
            <p:ph idx="4294967295" type="title"/>
          </p:nvPr>
        </p:nvSpPr>
        <p:spPr>
          <a:xfrm>
            <a:off x="729450" y="1322450"/>
            <a:ext cx="7914900" cy="28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chemeClr val="accent2"/>
                </a:solidFill>
              </a:rPr>
              <a:t>Gender Gap</a:t>
            </a:r>
            <a:r>
              <a:rPr lang="en-US" sz="4600">
                <a:solidFill>
                  <a:schemeClr val="lt2"/>
                </a:solidFill>
              </a:rPr>
              <a:t> </a:t>
            </a:r>
            <a:endParaRPr sz="4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is a function of women, on average, </a:t>
            </a:r>
            <a:br>
              <a:rPr lang="en-US">
                <a:solidFill>
                  <a:schemeClr val="lt2"/>
                </a:solidFill>
              </a:rPr>
            </a:br>
            <a:r>
              <a:rPr lang="en-US">
                <a:solidFill>
                  <a:schemeClr val="lt2"/>
                </a:solidFill>
              </a:rPr>
              <a:t>earning less, taking breaks during their career for caregiving, not investing as often as men and living longer, which can drive up their long-term care costs versus men.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54" name="Google Shape;25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5" name="Google Shape;255;p45"/>
          <p:cNvSpPr txBox="1"/>
          <p:nvPr>
            <p:ph idx="4294967295" type="body"/>
          </p:nvPr>
        </p:nvSpPr>
        <p:spPr>
          <a:xfrm>
            <a:off x="342900" y="4753175"/>
            <a:ext cx="8644200" cy="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https://www.barrons.com/articles/womens-retirement-savings-are-way-behind-mens-heres-why-that-gender-gap-persists-51574071201</a:t>
            </a:r>
            <a:endParaRPr sz="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food, drawing&#10;&#10;Description automatically generated" id="260" name="Google Shape;260;p46"/>
          <p:cNvPicPr preferRelativeResize="0"/>
          <p:nvPr/>
        </p:nvPicPr>
        <p:blipFill rotWithShape="1">
          <a:blip r:embed="rId3">
            <a:alphaModFix/>
          </a:blip>
          <a:srcRect b="35442" l="0" r="0" t="0"/>
          <a:stretch/>
        </p:blipFill>
        <p:spPr>
          <a:xfrm>
            <a:off x="4115435" y="4883368"/>
            <a:ext cx="913129" cy="14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 rotWithShape="1">
          <a:blip r:embed="rId4">
            <a:alphaModFix/>
          </a:blip>
          <a:srcRect b="13194" l="0" r="0" t="3242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6"/>
          <p:cNvSpPr txBox="1"/>
          <p:nvPr>
            <p:ph type="title"/>
          </p:nvPr>
        </p:nvSpPr>
        <p:spPr>
          <a:xfrm>
            <a:off x="3817950" y="2388775"/>
            <a:ext cx="5306400" cy="2000700"/>
          </a:xfrm>
          <a:prstGeom prst="rect">
            <a:avLst/>
          </a:prstGeom>
          <a:noFill/>
        </p:spPr>
        <p:txBody>
          <a:bodyPr anchorCtr="0" anchor="t" bIns="91425" lIns="0" spcFirstLastPara="1" rIns="365750" wrap="square" tIns="274300">
            <a:noAutofit/>
          </a:bodyPr>
          <a:lstStyle/>
          <a:p>
            <a:pPr indent="0" lvl="0" marL="0" rt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lt1"/>
                </a:solidFill>
              </a:rPr>
              <a:t>🏳️‍🌈 </a:t>
            </a:r>
            <a:br>
              <a:rPr lang="en-US" sz="5300">
                <a:solidFill>
                  <a:schemeClr val="lt1"/>
                </a:solidFill>
              </a:rPr>
            </a:br>
            <a:r>
              <a:rPr lang="en-US" sz="5300"/>
              <a:t>Sexual </a:t>
            </a:r>
            <a:r>
              <a:rPr lang="en-US" sz="4500"/>
              <a:t>Orientation</a:t>
            </a:r>
            <a:endParaRPr sz="4500"/>
          </a:p>
        </p:txBody>
      </p:sp>
      <p:sp>
        <p:nvSpPr>
          <p:cNvPr id="263" name="Google Shape;263;p46"/>
          <p:cNvSpPr txBox="1"/>
          <p:nvPr/>
        </p:nvSpPr>
        <p:spPr>
          <a:xfrm>
            <a:off x="2101025" y="4839975"/>
            <a:ext cx="6882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Photo by @mego-studio</a:t>
            </a:r>
            <a:r>
              <a:rPr b="1" lang="en-US" sz="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on Freepik</a:t>
            </a:r>
            <a:endParaRPr b="1" sz="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food, drawing&#10;&#10;Description automatically generated" id="268" name="Google Shape;268;p47"/>
          <p:cNvPicPr preferRelativeResize="0"/>
          <p:nvPr/>
        </p:nvPicPr>
        <p:blipFill rotWithShape="1">
          <a:blip r:embed="rId3">
            <a:alphaModFix/>
          </a:blip>
          <a:srcRect b="35442" l="0" r="0" t="0"/>
          <a:stretch/>
        </p:blipFill>
        <p:spPr>
          <a:xfrm>
            <a:off x="4115435" y="4883368"/>
            <a:ext cx="913129" cy="14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7"/>
          <p:cNvPicPr preferRelativeResize="0"/>
          <p:nvPr/>
        </p:nvPicPr>
        <p:blipFill rotWithShape="1">
          <a:blip r:embed="rId4">
            <a:alphaModFix/>
          </a:blip>
          <a:srcRect b="11527" l="0" r="0" t="11519"/>
          <a:stretch/>
        </p:blipFill>
        <p:spPr>
          <a:xfrm>
            <a:off x="0" y="45600"/>
            <a:ext cx="9144003" cy="509790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7"/>
          <p:cNvSpPr/>
          <p:nvPr/>
        </p:nvSpPr>
        <p:spPr>
          <a:xfrm>
            <a:off x="25" y="45225"/>
            <a:ext cx="5444400" cy="5097900"/>
          </a:xfrm>
          <a:prstGeom prst="rect">
            <a:avLst/>
          </a:prstGeom>
          <a:gradFill>
            <a:gsLst>
              <a:gs pos="0">
                <a:srgbClr val="24205E">
                  <a:alpha val="0"/>
                </a:srgbClr>
              </a:gs>
              <a:gs pos="99000">
                <a:srgbClr val="24205E">
                  <a:alpha val="66666"/>
                </a:srgbClr>
              </a:gs>
              <a:gs pos="100000">
                <a:srgbClr val="24205E">
                  <a:alpha val="66666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7"/>
          <p:cNvSpPr txBox="1"/>
          <p:nvPr/>
        </p:nvSpPr>
        <p:spPr>
          <a:xfrm>
            <a:off x="2101025" y="4839975"/>
            <a:ext cx="6882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@r</a:t>
            </a:r>
            <a:r>
              <a:rPr b="1" lang="en-US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awpixel</a:t>
            </a:r>
            <a:r>
              <a:rPr b="1" lang="en-US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on Freepik</a:t>
            </a:r>
            <a:endParaRPr b="1"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7"/>
          <p:cNvSpPr txBox="1"/>
          <p:nvPr>
            <p:ph type="title"/>
          </p:nvPr>
        </p:nvSpPr>
        <p:spPr>
          <a:xfrm>
            <a:off x="587375" y="2268275"/>
            <a:ext cx="3975300" cy="260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lt1"/>
                </a:solidFill>
              </a:rPr>
              <a:t>Gender Identity</a:t>
            </a:r>
            <a:endParaRPr sz="5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342900" y="415625"/>
            <a:ext cx="7999500" cy="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I prefer not to say.</a:t>
            </a:r>
            <a:endParaRPr sz="3400"/>
          </a:p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5278100" y="1306275"/>
            <a:ext cx="3634500" cy="334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"When it comes to filling out a form, I can write my name and address and birth date on autopilot without pause.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/>
              <a:t>But when I get to the gender question, </a:t>
            </a:r>
            <a:r>
              <a:rPr lang="en-US">
                <a:highlight>
                  <a:srgbClr val="FFFF00"/>
                </a:highlight>
              </a:rPr>
              <a:t>a wave of anxiety washes over.</a:t>
            </a:r>
            <a:r>
              <a:rPr lang="en-US"/>
              <a:t>"</a:t>
            </a:r>
            <a:endParaRPr/>
          </a:p>
        </p:txBody>
      </p:sp>
      <p:sp>
        <p:nvSpPr>
          <p:cNvPr id="279" name="Google Shape;279;p48"/>
          <p:cNvSpPr txBox="1"/>
          <p:nvPr>
            <p:ph idx="1" type="body"/>
          </p:nvPr>
        </p:nvSpPr>
        <p:spPr>
          <a:xfrm>
            <a:off x="342900" y="4753175"/>
            <a:ext cx="8644200" cy="2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CNN Health</a:t>
            </a:r>
            <a:r>
              <a:rPr lang="en-US" sz="700"/>
              <a:t> - </a:t>
            </a:r>
            <a:r>
              <a:rPr lang="en-US" sz="700" u="sng">
                <a:solidFill>
                  <a:schemeClr val="hlink"/>
                </a:solidFill>
                <a:hlinkClick r:id="rId3"/>
              </a:rPr>
              <a:t>https://www.cnn.com/2021/02/02/health/gender-question-not-always-necessary-wellness/index.html</a:t>
            </a:r>
            <a:endParaRPr sz="700"/>
          </a:p>
        </p:txBody>
      </p:sp>
      <p:pic>
        <p:nvPicPr>
          <p:cNvPr id="280" name="Google Shape;280;p48"/>
          <p:cNvPicPr preferRelativeResize="0"/>
          <p:nvPr/>
        </p:nvPicPr>
        <p:blipFill rotWithShape="1">
          <a:blip r:embed="rId4">
            <a:alphaModFix/>
          </a:blip>
          <a:srcRect b="24046" l="0" r="0" t="0"/>
          <a:stretch/>
        </p:blipFill>
        <p:spPr>
          <a:xfrm>
            <a:off x="613550" y="1350275"/>
            <a:ext cx="3958448" cy="306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9"/>
          <p:cNvSpPr txBox="1"/>
          <p:nvPr>
            <p:ph type="title"/>
          </p:nvPr>
        </p:nvSpPr>
        <p:spPr>
          <a:xfrm>
            <a:off x="282575" y="415625"/>
            <a:ext cx="8059800" cy="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Generation</a:t>
            </a:r>
            <a:endParaRPr/>
          </a:p>
        </p:txBody>
      </p:sp>
      <p:sp>
        <p:nvSpPr>
          <p:cNvPr id="286" name="Google Shape;286;p49"/>
          <p:cNvSpPr txBox="1"/>
          <p:nvPr>
            <p:ph idx="1" type="body"/>
          </p:nvPr>
        </p:nvSpPr>
        <p:spPr>
          <a:xfrm>
            <a:off x="5249775" y="1119200"/>
            <a:ext cx="3534600" cy="353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FFFF00"/>
                </a:highlight>
              </a:rPr>
              <a:t>Over 12% of millennials</a:t>
            </a:r>
            <a:r>
              <a:rPr lang="en-US" sz="2400"/>
              <a:t> identify as transgender or gender nonbinary and </a:t>
            </a:r>
            <a:r>
              <a:rPr lang="en-US" sz="2400">
                <a:highlight>
                  <a:srgbClr val="FFFF00"/>
                </a:highlight>
              </a:rPr>
              <a:t>25% of Generation Z</a:t>
            </a:r>
            <a:r>
              <a:rPr lang="en-US" sz="2400"/>
              <a:t> expects to change their gender at least once in their lifetime.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40" y="1015925"/>
            <a:ext cx="4213651" cy="36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9"/>
          <p:cNvSpPr txBox="1"/>
          <p:nvPr>
            <p:ph idx="1" type="body"/>
          </p:nvPr>
        </p:nvSpPr>
        <p:spPr>
          <a:xfrm>
            <a:off x="342900" y="4753175"/>
            <a:ext cx="8644200" cy="21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Harvard Business Review</a:t>
            </a:r>
            <a:r>
              <a:rPr lang="en-US" sz="700"/>
              <a:t> - </a:t>
            </a:r>
            <a:r>
              <a:rPr lang="en-US" sz="700" u="sng">
                <a:solidFill>
                  <a:schemeClr val="hlink"/>
                </a:solidFill>
                <a:hlinkClick r:id="rId4"/>
              </a:rPr>
              <a:t>https://hbr.org/2020/04/companies-cant-ignore-shifting-gender-norms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625" y="1257298"/>
            <a:ext cx="5767150" cy="29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0"/>
          <p:cNvSpPr txBox="1"/>
          <p:nvPr>
            <p:ph type="title"/>
          </p:nvPr>
        </p:nvSpPr>
        <p:spPr>
          <a:xfrm>
            <a:off x="282575" y="415625"/>
            <a:ext cx="8059800" cy="6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Facebook's 50+ custom gender </a:t>
            </a:r>
            <a:r>
              <a:rPr lang="en-US"/>
              <a:t>options</a:t>
            </a:r>
            <a:endParaRPr/>
          </a:p>
        </p:txBody>
      </p:sp>
      <p:sp>
        <p:nvSpPr>
          <p:cNvPr id="295" name="Google Shape;295;p50"/>
          <p:cNvSpPr txBox="1"/>
          <p:nvPr>
            <p:ph idx="1" type="body"/>
          </p:nvPr>
        </p:nvSpPr>
        <p:spPr>
          <a:xfrm>
            <a:off x="6359825" y="1119200"/>
            <a:ext cx="2424600" cy="353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1600"/>
              </a:spcAft>
              <a:buNone/>
            </a:pPr>
            <a:r>
              <a:rPr lang="en-US" sz="1300"/>
              <a:t>It is often also acceptable to use the third person plural (they, them, their, themselves) instead of the third-person singular (he/she, his/hers, him/her, himself/herself) when referring to someone who has not expressed a clear pronoun choice.</a:t>
            </a:r>
            <a:endParaRPr sz="1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1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1184550" y="4601150"/>
            <a:ext cx="67749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Citi - </a:t>
            </a:r>
            <a:r>
              <a:rPr b="0" lang="en-US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https://online.citi.com/US/JRS/portal/template.do?ID=update-my-name</a:t>
            </a:r>
            <a:endParaRPr b="0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2" name="Google Shape;30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25" y="152400"/>
            <a:ext cx="8207954" cy="429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2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52"/>
          <p:cNvSpPr txBox="1"/>
          <p:nvPr>
            <p:ph idx="1" type="body"/>
          </p:nvPr>
        </p:nvSpPr>
        <p:spPr>
          <a:xfrm>
            <a:off x="1184550" y="4601150"/>
            <a:ext cx="67749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>
                <a:latin typeface="Roboto"/>
                <a:ea typeface="Roboto"/>
                <a:cs typeface="Roboto"/>
                <a:sym typeface="Roboto"/>
              </a:rPr>
              <a:t>Mastercard True Name - </a:t>
            </a:r>
            <a:r>
              <a:rPr b="0" lang="en-US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https://youtu.be/Oq8OsHeHtvM</a:t>
            </a:r>
            <a:endParaRPr b="0"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9" name="Google Shape;309;p52" title="True Name™ by Mastercard - now available at Citi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8675" y="152400"/>
            <a:ext cx="5931667" cy="44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food, drawing&#10;&#10;Description automatically generated" id="314" name="Google Shape;314;p53"/>
          <p:cNvPicPr preferRelativeResize="0"/>
          <p:nvPr/>
        </p:nvPicPr>
        <p:blipFill rotWithShape="1">
          <a:blip r:embed="rId3">
            <a:alphaModFix/>
          </a:blip>
          <a:srcRect b="35442" l="0" r="0" t="0"/>
          <a:stretch/>
        </p:blipFill>
        <p:spPr>
          <a:xfrm>
            <a:off x="4115435" y="4883368"/>
            <a:ext cx="913129" cy="14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3"/>
          <p:cNvPicPr preferRelativeResize="0"/>
          <p:nvPr/>
        </p:nvPicPr>
        <p:blipFill rotWithShape="1">
          <a:blip r:embed="rId4">
            <a:alphaModFix/>
          </a:blip>
          <a:srcRect b="16274" l="2153" r="11348" t="1139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3"/>
          <p:cNvSpPr/>
          <p:nvPr/>
        </p:nvSpPr>
        <p:spPr>
          <a:xfrm>
            <a:off x="25" y="-375"/>
            <a:ext cx="54444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79607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53"/>
          <p:cNvSpPr txBox="1"/>
          <p:nvPr>
            <p:ph type="title"/>
          </p:nvPr>
        </p:nvSpPr>
        <p:spPr>
          <a:xfrm>
            <a:off x="282575" y="339425"/>
            <a:ext cx="4402800" cy="387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/>
              <a:t>Cultural &amp;</a:t>
            </a:r>
            <a:endParaRPr sz="5100"/>
          </a:p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00"/>
              <a:t>Religious</a:t>
            </a:r>
            <a:endParaRPr sz="5100"/>
          </a:p>
        </p:txBody>
      </p:sp>
      <p:sp>
        <p:nvSpPr>
          <p:cNvPr id="318" name="Google Shape;318;p53"/>
          <p:cNvSpPr txBox="1"/>
          <p:nvPr/>
        </p:nvSpPr>
        <p:spPr>
          <a:xfrm>
            <a:off x="2101025" y="4839975"/>
            <a:ext cx="6882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Illustration by @</a:t>
            </a:r>
            <a:r>
              <a:rPr b="1" lang="en-US" sz="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kenchiro75</a:t>
            </a:r>
            <a:r>
              <a:rPr b="1" lang="en-US" sz="7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on Freepik</a:t>
            </a:r>
            <a:endParaRPr b="1" sz="7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203750" cy="48387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54"/>
          <p:cNvGrpSpPr/>
          <p:nvPr/>
        </p:nvGrpSpPr>
        <p:grpSpPr>
          <a:xfrm>
            <a:off x="3508550" y="152400"/>
            <a:ext cx="5483052" cy="4292650"/>
            <a:chOff x="3508550" y="152400"/>
            <a:chExt cx="5483052" cy="4292650"/>
          </a:xfrm>
        </p:grpSpPr>
        <p:pic>
          <p:nvPicPr>
            <p:cNvPr id="326" name="Google Shape;326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08550" y="152400"/>
              <a:ext cx="5483051" cy="2314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08550" y="2399138"/>
              <a:ext cx="5483052" cy="20459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8" name="Google Shape;328;p54"/>
          <p:cNvSpPr txBox="1"/>
          <p:nvPr>
            <p:ph idx="4294967295" type="body"/>
          </p:nvPr>
        </p:nvSpPr>
        <p:spPr>
          <a:xfrm>
            <a:off x="3601900" y="4603125"/>
            <a:ext cx="5483100" cy="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/>
              <a:t>NY Times</a:t>
            </a:r>
            <a:r>
              <a:rPr lang="en-US" sz="800"/>
              <a:t> - </a:t>
            </a:r>
            <a:r>
              <a:rPr lang="en-US" sz="800" u="sng">
                <a:solidFill>
                  <a:schemeClr val="hlink"/>
                </a:solidFill>
                <a:hlinkClick r:id="rId6"/>
              </a:rPr>
              <a:t>https://www.nytimes.com/2021/05/14/your-money/faith-based-investing.html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idx="4294967295" type="title"/>
          </p:nvPr>
        </p:nvSpPr>
        <p:spPr>
          <a:xfrm>
            <a:off x="729450" y="1322450"/>
            <a:ext cx="7688400" cy="28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lt2"/>
                </a:solidFill>
              </a:rPr>
              <a:t>We need a new </a:t>
            </a:r>
            <a:r>
              <a:rPr lang="en-US" sz="4200">
                <a:solidFill>
                  <a:schemeClr val="accent2"/>
                </a:solidFill>
              </a:rPr>
              <a:t>mindset</a:t>
            </a:r>
            <a:endParaRPr sz="4200">
              <a:solidFill>
                <a:schemeClr val="accent2"/>
              </a:solidFill>
            </a:endParaRPr>
          </a:p>
        </p:txBody>
      </p:sp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</a:pPr>
            <a:fld id="{00000000-1234-1234-1234-123412341234}" type="slidenum">
              <a:rPr lang="en-US"/>
              <a:t>‹#›</a:t>
            </a:fld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8"/>
          <p:cNvPicPr preferRelativeResize="0"/>
          <p:nvPr/>
        </p:nvPicPr>
        <p:blipFill rotWithShape="1">
          <a:blip r:embed="rId3">
            <a:alphaModFix/>
          </a:blip>
          <a:srcRect b="52008" l="0" r="0" t="5804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/>
          <p:nvPr/>
        </p:nvSpPr>
        <p:spPr>
          <a:xfrm rot="-5400000">
            <a:off x="4174400" y="196750"/>
            <a:ext cx="5173200" cy="47661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130E25">
                  <a:alpha val="52156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8"/>
          <p:cNvSpPr txBox="1"/>
          <p:nvPr/>
        </p:nvSpPr>
        <p:spPr>
          <a:xfrm>
            <a:off x="2101025" y="4839975"/>
            <a:ext cx="6882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Photo by Kiana Bosman on Unsplash</a:t>
            </a:r>
            <a:endParaRPr sz="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38"/>
          <p:cNvSpPr txBox="1"/>
          <p:nvPr>
            <p:ph type="title"/>
          </p:nvPr>
        </p:nvSpPr>
        <p:spPr>
          <a:xfrm>
            <a:off x="5620450" y="471825"/>
            <a:ext cx="3169500" cy="1867500"/>
          </a:xfrm>
          <a:prstGeom prst="rect">
            <a:avLst/>
          </a:prstGeom>
          <a:effectLst>
            <a:outerShdw blurRad="285750" rotWithShape="0" algn="bl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</a:rPr>
              <a:t>An Inclusive</a:t>
            </a:r>
            <a:endParaRPr sz="5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rgbClr val="FFFFFF"/>
                </a:solidFill>
              </a:rPr>
              <a:t>Mindset</a:t>
            </a:r>
            <a:endParaRPr sz="5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food, drawing&#10;&#10;Description automatically generated" id="205" name="Google Shape;205;p39"/>
          <p:cNvPicPr preferRelativeResize="0"/>
          <p:nvPr/>
        </p:nvPicPr>
        <p:blipFill rotWithShape="1">
          <a:blip r:embed="rId3">
            <a:alphaModFix/>
          </a:blip>
          <a:srcRect b="35442" l="0" r="0" t="0"/>
          <a:stretch/>
        </p:blipFill>
        <p:spPr>
          <a:xfrm>
            <a:off x="4115435" y="4883368"/>
            <a:ext cx="913129" cy="14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9"/>
          <p:cNvPicPr preferRelativeResize="0"/>
          <p:nvPr/>
        </p:nvPicPr>
        <p:blipFill rotWithShape="1">
          <a:blip r:embed="rId4">
            <a:alphaModFix/>
          </a:blip>
          <a:srcRect b="31252" l="0" r="0" t="31256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9"/>
          <p:cNvSpPr/>
          <p:nvPr/>
        </p:nvSpPr>
        <p:spPr>
          <a:xfrm>
            <a:off x="0" y="1226700"/>
            <a:ext cx="9144000" cy="391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130E25">
                  <a:alpha val="52156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9"/>
          <p:cNvSpPr txBox="1"/>
          <p:nvPr/>
        </p:nvSpPr>
        <p:spPr>
          <a:xfrm>
            <a:off x="2120400" y="4864125"/>
            <a:ext cx="6231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Photo by cottonbro from Pexels</a:t>
            </a:r>
            <a:endParaRPr sz="7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39"/>
          <p:cNvSpPr txBox="1"/>
          <p:nvPr>
            <p:ph idx="4294967295" type="title"/>
          </p:nvPr>
        </p:nvSpPr>
        <p:spPr>
          <a:xfrm>
            <a:off x="396175" y="3773900"/>
            <a:ext cx="7473300" cy="11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>
                <a:solidFill>
                  <a:schemeClr val="lt2"/>
                </a:solidFill>
              </a:rPr>
              <a:t>Racial Injustice</a:t>
            </a:r>
            <a:endParaRPr sz="5300">
              <a:solidFill>
                <a:schemeClr val="lt2"/>
              </a:solidFill>
            </a:endParaRPr>
          </a:p>
        </p:txBody>
      </p:sp>
      <p:sp>
        <p:nvSpPr>
          <p:cNvPr id="210" name="Google Shape;210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425" y="464650"/>
            <a:ext cx="4585149" cy="421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0"/>
          <p:cNvSpPr txBox="1"/>
          <p:nvPr>
            <p:ph idx="4294967295" type="body"/>
          </p:nvPr>
        </p:nvSpPr>
        <p:spPr>
          <a:xfrm>
            <a:off x="342900" y="4753175"/>
            <a:ext cx="8644200" cy="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https://www.statnews.com/2019/07/24/fitbit-accuracy-dark-skin/</a:t>
            </a:r>
            <a:endParaRPr sz="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1"/>
          <p:cNvPicPr preferRelativeResize="0"/>
          <p:nvPr/>
        </p:nvPicPr>
        <p:blipFill rotWithShape="1">
          <a:blip r:embed="rId3">
            <a:alphaModFix/>
          </a:blip>
          <a:srcRect b="0" l="0" r="0" t="6270"/>
          <a:stretch/>
        </p:blipFill>
        <p:spPr>
          <a:xfrm>
            <a:off x="2060725" y="365475"/>
            <a:ext cx="5022548" cy="4219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2" name="Google Shape;222;p41"/>
          <p:cNvSpPr txBox="1"/>
          <p:nvPr>
            <p:ph idx="4294967295" type="body"/>
          </p:nvPr>
        </p:nvSpPr>
        <p:spPr>
          <a:xfrm>
            <a:off x="342900" y="4753175"/>
            <a:ext cx="8644200" cy="2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https://www.mic.com/articles/124899/the-reason-this-racist-soap-dispenser-doesn-t-work-on-black-skin</a:t>
            </a:r>
            <a:endParaRPr sz="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2"/>
          <p:cNvSpPr txBox="1"/>
          <p:nvPr>
            <p:ph type="title"/>
          </p:nvPr>
        </p:nvSpPr>
        <p:spPr>
          <a:xfrm>
            <a:off x="729450" y="861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Racial Injustice creates challenges </a:t>
            </a:r>
            <a:endParaRPr/>
          </a:p>
        </p:txBody>
      </p:sp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729450" y="1621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Segregated communities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Lack of quality living, finance and education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Biased recruiting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Society Stigma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Hatred and further divide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/>
              <a:t>Products and design solutions geared towards the majority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>
            <p:ph idx="12" type="sldNum"/>
          </p:nvPr>
        </p:nvSpPr>
        <p:spPr>
          <a:xfrm>
            <a:off x="126175" y="4789750"/>
            <a:ext cx="424500" cy="22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food, drawing&#10;&#10;Description automatically generated" id="234" name="Google Shape;234;p43"/>
          <p:cNvPicPr preferRelativeResize="0"/>
          <p:nvPr/>
        </p:nvPicPr>
        <p:blipFill rotWithShape="1">
          <a:blip r:embed="rId3">
            <a:alphaModFix/>
          </a:blip>
          <a:srcRect b="35442" l="0" r="0" t="0"/>
          <a:stretch/>
        </p:blipFill>
        <p:spPr>
          <a:xfrm>
            <a:off x="4115435" y="4883368"/>
            <a:ext cx="913129" cy="140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3"/>
          <p:cNvPicPr preferRelativeResize="0"/>
          <p:nvPr/>
        </p:nvPicPr>
        <p:blipFill rotWithShape="1">
          <a:blip r:embed="rId4">
            <a:alphaModFix/>
          </a:blip>
          <a:srcRect b="-284" l="0" r="0" t="16490"/>
          <a:stretch/>
        </p:blipFill>
        <p:spPr>
          <a:xfrm>
            <a:off x="0" y="45600"/>
            <a:ext cx="9144001" cy="509790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3"/>
          <p:cNvSpPr/>
          <p:nvPr/>
        </p:nvSpPr>
        <p:spPr>
          <a:xfrm>
            <a:off x="25" y="45225"/>
            <a:ext cx="5444400" cy="5097900"/>
          </a:xfrm>
          <a:prstGeom prst="rect">
            <a:avLst/>
          </a:prstGeom>
          <a:gradFill>
            <a:gsLst>
              <a:gs pos="0">
                <a:srgbClr val="24205E">
                  <a:alpha val="0"/>
                </a:srgbClr>
              </a:gs>
              <a:gs pos="99000">
                <a:srgbClr val="24205E">
                  <a:alpha val="66666"/>
                </a:srgbClr>
              </a:gs>
              <a:gs pos="100000">
                <a:srgbClr val="24205E">
                  <a:alpha val="66666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3"/>
          <p:cNvSpPr txBox="1"/>
          <p:nvPr/>
        </p:nvSpPr>
        <p:spPr>
          <a:xfrm>
            <a:off x="2101025" y="4839975"/>
            <a:ext cx="6882300" cy="1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@gajus on Freepik</a:t>
            </a:r>
            <a:endParaRPr b="1" sz="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43"/>
          <p:cNvSpPr txBox="1"/>
          <p:nvPr>
            <p:ph type="title"/>
          </p:nvPr>
        </p:nvSpPr>
        <p:spPr>
          <a:xfrm>
            <a:off x="587375" y="1963475"/>
            <a:ext cx="3975300" cy="2601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>
                <a:solidFill>
                  <a:schemeClr val="lt1"/>
                </a:solidFill>
              </a:rPr>
              <a:t>Gender Equity</a:t>
            </a:r>
            <a:endParaRPr sz="5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 txBox="1"/>
          <p:nvPr>
            <p:ph idx="12" type="sldNum"/>
          </p:nvPr>
        </p:nvSpPr>
        <p:spPr>
          <a:xfrm>
            <a:off x="8536100" y="4749850"/>
            <a:ext cx="480600" cy="27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sz="1300"/>
          </a:p>
        </p:txBody>
      </p:sp>
      <p:pic>
        <p:nvPicPr>
          <p:cNvPr id="244" name="Google Shape;244;p44"/>
          <p:cNvPicPr preferRelativeResize="0"/>
          <p:nvPr/>
        </p:nvPicPr>
        <p:blipFill rotWithShape="1">
          <a:blip r:embed="rId3">
            <a:alphaModFix/>
          </a:blip>
          <a:srcRect b="15160" l="0" r="0" t="0"/>
          <a:stretch/>
        </p:blipFill>
        <p:spPr>
          <a:xfrm>
            <a:off x="271950" y="408900"/>
            <a:ext cx="4419602" cy="4166477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4"/>
          <p:cNvSpPr txBox="1"/>
          <p:nvPr>
            <p:ph idx="1" type="body"/>
          </p:nvPr>
        </p:nvSpPr>
        <p:spPr>
          <a:xfrm>
            <a:off x="4859650" y="408900"/>
            <a:ext cx="4023900" cy="18471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According to a new study from the Transamerica Center for Retirement Studies, both men and women’s median estimate for what they would need in retirement savings came to $500,000.</a:t>
            </a:r>
            <a:endParaRPr sz="1800"/>
          </a:p>
        </p:txBody>
      </p:sp>
      <p:sp>
        <p:nvSpPr>
          <p:cNvPr id="246" name="Google Shape;246;p44"/>
          <p:cNvSpPr txBox="1"/>
          <p:nvPr>
            <p:ph idx="1" type="body"/>
          </p:nvPr>
        </p:nvSpPr>
        <p:spPr>
          <a:xfrm>
            <a:off x="4859650" y="2351080"/>
            <a:ext cx="4023900" cy="1015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45% of women weren’t confident they would be able to retire comfortably, compared with 29% of men</a:t>
            </a:r>
            <a:endParaRPr sz="1800"/>
          </a:p>
        </p:txBody>
      </p:sp>
      <p:sp>
        <p:nvSpPr>
          <p:cNvPr id="247" name="Google Shape;247;p44"/>
          <p:cNvSpPr txBox="1"/>
          <p:nvPr>
            <p:ph idx="1" type="body"/>
          </p:nvPr>
        </p:nvSpPr>
        <p:spPr>
          <a:xfrm>
            <a:off x="4859650" y="3461987"/>
            <a:ext cx="4023900" cy="10158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Men were nearly twice as likely as women to have accumulated $250,000 or more.</a:t>
            </a:r>
            <a:endParaRPr sz="1800"/>
          </a:p>
        </p:txBody>
      </p:sp>
      <p:sp>
        <p:nvSpPr>
          <p:cNvPr id="248" name="Google Shape;248;p44"/>
          <p:cNvSpPr txBox="1"/>
          <p:nvPr>
            <p:ph idx="1" type="body"/>
          </p:nvPr>
        </p:nvSpPr>
        <p:spPr>
          <a:xfrm>
            <a:off x="342900" y="4753175"/>
            <a:ext cx="8644200" cy="2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https://www.barrons.com/articles/womens-retirement-savings-are-way-behind-mens-heres-why-that-gender-gap-persists-51574071201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xDA">
  <a:themeElements>
    <a:clrScheme name="Streamline">
      <a:dk1>
        <a:srgbClr val="1155CC"/>
      </a:dk1>
      <a:lt1>
        <a:srgbClr val="00FF00"/>
      </a:lt1>
      <a:dk2>
        <a:srgbClr val="1A1A1A"/>
      </a:dk2>
      <a:lt2>
        <a:srgbClr val="FFFFFF"/>
      </a:lt2>
      <a:accent1>
        <a:srgbClr val="383838"/>
      </a:accent1>
      <a:accent2>
        <a:srgbClr val="FFBD07"/>
      </a:accent2>
      <a:accent3>
        <a:srgbClr val="666666"/>
      </a:accent3>
      <a:accent4>
        <a:srgbClr val="5CD1D1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